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335" r:id="rId2"/>
    <p:sldId id="332" r:id="rId3"/>
    <p:sldId id="291" r:id="rId4"/>
    <p:sldId id="286" r:id="rId5"/>
    <p:sldId id="334" r:id="rId6"/>
    <p:sldId id="33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6CF0-1404-4519-B055-4618E2D0668E}" type="datetimeFigureOut">
              <a:rPr lang="en-GB" smtClean="0"/>
              <a:t>16/11/2011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36A5C-FCAB-45D9-B526-A14664CF7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8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1E790-60B7-4C0C-B051-0B8C754A3D1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D1137-546E-466F-9708-9E7DA3396FF1}" type="datetime1">
              <a:rPr lang="en-US" smtClean="0"/>
              <a:t>11/16/2011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©Know Edge Ltd / RICS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31E4-36F4-4A59-9D7A-58C55B26956D}" type="datetime1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©Know Edge Ltd / RICS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08AE-F51E-46C8-8C05-D12644C2B3E0}" type="datetime1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©Know Edge Ltd / RICS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908E-D3B8-46A3-9B82-7ACE86BA2C54}" type="datetime1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©Know Edge Ltd / RICS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1A790-97EB-4D55-8AE9-0212836BEB44}" type="datetime1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©Know Edge Ltd / RICS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E14F-8BE1-4636-99A5-30BF48D02FC7}" type="datetime1">
              <a:rPr lang="en-US" smtClean="0"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©Know Edge Ltd / RICS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375A-EC5A-4404-B655-3F3DE68FE07D}" type="datetime1">
              <a:rPr lang="en-US" smtClean="0"/>
              <a:t>11/16/2011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©Know Edge Ltd / RICS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1F2B-1A99-4567-9734-0E4FC717F2B3}" type="datetime1">
              <a:rPr lang="en-US" smtClean="0"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©Know Edge Ltd / RICS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7A27-211D-42FD-98E1-4FA7B9EC9ED6}" type="datetime1">
              <a:rPr lang="en-US" smtClean="0"/>
              <a:t>11/16/2011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©Know Edge Ltd / RICS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9E43-F757-4B5C-9D72-7FFB1207BFCD}" type="datetime1">
              <a:rPr lang="en-US" smtClean="0"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©Know Edge Ltd / RICS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AA042-148D-4DC5-94A1-F8E890292F3B}" type="datetime1">
              <a:rPr lang="en-US" smtClean="0"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©Know Edge Ltd / RICS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C2819E-3D75-4DCE-A61F-D6A7B87C664F}" type="datetime1">
              <a:rPr lang="en-US" smtClean="0"/>
              <a:t>11/16/2011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©Know Edge Ltd / RICS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©Know Edge Ltd / RICS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914" y="713674"/>
            <a:ext cx="4065178" cy="583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95536" y="1772816"/>
            <a:ext cx="4104456" cy="432048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dirty="0" smtClean="0">
                <a:latin typeface="Arial" pitchFamily="34" charset="0"/>
                <a:cs typeface="Arial" pitchFamily="34" charset="0"/>
              </a:rPr>
              <a:t>Robin McLaren</a:t>
            </a:r>
          </a:p>
          <a:p>
            <a:pPr algn="ctr"/>
            <a:r>
              <a:rPr lang="en-GB" sz="2200" dirty="0" smtClean="0">
                <a:latin typeface="Arial" pitchFamily="34" charset="0"/>
                <a:cs typeface="Arial" pitchFamily="34" charset="0"/>
              </a:rPr>
              <a:t>Know Edge Ltd, Edinburgh</a:t>
            </a:r>
          </a:p>
          <a:p>
            <a:pPr algn="ctr"/>
            <a:r>
              <a:rPr lang="en-GB" sz="2200" dirty="0" smtClean="0">
                <a:latin typeface="Arial" pitchFamily="34" charset="0"/>
                <a:cs typeface="Arial" pitchFamily="34" charset="0"/>
              </a:rPr>
              <a:t>robin.mclaren@KnowEdge.com</a:t>
            </a:r>
          </a:p>
          <a:p>
            <a:pPr algn="ctr"/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200" dirty="0" smtClean="0">
                <a:latin typeface="Arial" pitchFamily="34" charset="0"/>
                <a:cs typeface="Arial" pitchFamily="34" charset="0"/>
              </a:rPr>
              <a:t>Second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UN-SPIDER Expert Meeting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200" dirty="0" smtClean="0">
                <a:latin typeface="Arial" pitchFamily="34" charset="0"/>
                <a:cs typeface="Arial" pitchFamily="34" charset="0"/>
              </a:rPr>
              <a:t>Geneva, 16</a:t>
            </a:r>
            <a:r>
              <a:rPr lang="en-GB" sz="22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November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2011</a:t>
            </a:r>
          </a:p>
          <a:p>
            <a:pPr algn="ctr"/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200" dirty="0" smtClean="0">
                <a:latin typeface="Arial" pitchFamily="34" charset="0"/>
                <a:cs typeface="Arial" pitchFamily="34" charset="0"/>
              </a:rPr>
              <a:t>Report available from:</a:t>
            </a:r>
          </a:p>
          <a:p>
            <a:pPr algn="ctr"/>
            <a:r>
              <a:rPr lang="en-GB" sz="2200" dirty="0" smtClean="0">
                <a:latin typeface="Arial" pitchFamily="34" charset="0"/>
                <a:cs typeface="Arial" pitchFamily="34" charset="0"/>
              </a:rPr>
              <a:t>www.rics.org/land</a:t>
            </a: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 and Vulnerability to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88032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Land Use and Planning: </a:t>
            </a:r>
            <a:r>
              <a:rPr lang="en-US" sz="2400" dirty="0" smtClean="0"/>
              <a:t>Settlements on hazardous or environmentally sensitive land.</a:t>
            </a:r>
          </a:p>
          <a:p>
            <a:r>
              <a:rPr lang="en-US" sz="2400" b="1" dirty="0" smtClean="0"/>
              <a:t>Land Tenure: </a:t>
            </a:r>
            <a:r>
              <a:rPr lang="en-US" sz="2400" dirty="0" smtClean="0"/>
              <a:t>“Renters and squatters”. Informal urban settlements. Lack of recognition of customary rights. </a:t>
            </a:r>
          </a:p>
          <a:p>
            <a:r>
              <a:rPr lang="en-US" sz="2400" b="1" dirty="0" smtClean="0"/>
              <a:t>Land Administration: </a:t>
            </a:r>
            <a:r>
              <a:rPr lang="en-US" sz="2400" dirty="0" smtClean="0"/>
              <a:t>Incomplete or inaccurate records;  no backups. Lack of national/local coordination. Corruption.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DSC002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8128" y="3933056"/>
            <a:ext cx="2818169" cy="21139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84168" y="609926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Aceh Records Damage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379" y="4149080"/>
            <a:ext cx="5544349" cy="2133688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Land Disputes: </a:t>
            </a:r>
            <a:r>
              <a:rPr lang="en-US" dirty="0" smtClean="0"/>
              <a:t>History of displacement and conflict.  Slow or dysfunctional Courts.</a:t>
            </a:r>
          </a:p>
          <a:p>
            <a:r>
              <a:rPr lang="en-US" b="1" dirty="0" smtClean="0"/>
              <a:t>Land Law:  </a:t>
            </a:r>
            <a:r>
              <a:rPr lang="en-US" dirty="0" smtClean="0"/>
              <a:t>Widows and orphans’ rights. Access to land for resettlement.</a:t>
            </a:r>
          </a:p>
          <a:p>
            <a:pPr>
              <a:buFont typeface="Wingdings 2"/>
              <a:buNone/>
            </a:pPr>
            <a:endParaRPr lang="en-US" dirty="0" smtClean="0"/>
          </a:p>
          <a:p>
            <a:pPr>
              <a:buFont typeface="Wingdings 2"/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2379" y="3088955"/>
            <a:ext cx="8333918" cy="10875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indent="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>
                <a:latin typeface="Arial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66700" indent="-266700" algn="l">
              <a:buClr>
                <a:srgbClr val="FFFF00"/>
              </a:buClr>
              <a:buFont typeface="Arial" pitchFamily="34" charset="0"/>
              <a:buChar char="•"/>
            </a:pPr>
            <a:r>
              <a:rPr lang="en-US" b="1" dirty="0">
                <a:latin typeface="+mn-lt"/>
              </a:rPr>
              <a:t>Land Administration: </a:t>
            </a:r>
            <a:r>
              <a:rPr lang="en-US" dirty="0">
                <a:latin typeface="+mn-lt"/>
              </a:rPr>
              <a:t>Incomplete or inaccurate records;  no backups. Lack of national/local coordination. Corruption.</a:t>
            </a:r>
          </a:p>
          <a:p>
            <a:pPr marL="342900" indent="-342900">
              <a:buClr>
                <a:srgbClr val="FFFF00"/>
              </a:buClr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Clr>
                <a:srgbClr val="FFFF00"/>
              </a:buCl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©Know Edge Ltd / RICS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latin typeface="Arial" pitchFamily="34" charset="0"/>
                <a:cs typeface="Arial" pitchFamily="34" charset="0"/>
              </a:rPr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4704"/>
            <a:ext cx="8305800" cy="708688"/>
          </a:xfrm>
        </p:spPr>
        <p:txBody>
          <a:bodyPr anchor="t">
            <a:normAutofit/>
          </a:bodyPr>
          <a:lstStyle/>
          <a:p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Challenge to Land Administrators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10023"/>
            <a:ext cx="2133600" cy="365125"/>
          </a:xfrm>
        </p:spPr>
        <p:txBody>
          <a:bodyPr/>
          <a:lstStyle/>
          <a:p>
            <a:pPr>
              <a:defRPr/>
            </a:pPr>
            <a:fld id="{A2FF81D8-C658-4BED-A86C-EDC1FB60E42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457200" y="3429000"/>
            <a:ext cx="78488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400"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Only 25% of the 6 billion land parcels worldwide are formally </a:t>
            </a:r>
            <a:r>
              <a:rPr lang="en-US" dirty="0" smtClean="0"/>
              <a:t>registered and </a:t>
            </a:r>
            <a:r>
              <a:rPr lang="en-US" dirty="0"/>
              <a:t>have robust security of tenure.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©Know Edge Ltd / RICS</a:t>
            </a:r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7200" y="1700808"/>
            <a:ext cx="8305800" cy="115212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indent="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>
                <a:latin typeface="Arial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sz="2400" dirty="0"/>
              <a:t>Land Administration Solutions are only fully operational </a:t>
            </a:r>
            <a:br>
              <a:rPr lang="en-GB" sz="2400" dirty="0"/>
            </a:br>
            <a:r>
              <a:rPr lang="en-GB" sz="2400" dirty="0"/>
              <a:t>and work reasonably well in about 30 - 50 and mainly OECD countries and countries in transition in central Asia.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2951" y="4869160"/>
            <a:ext cx="8324964" cy="128431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indent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>
                <a:latin typeface="Arial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en-GB" sz="2800" dirty="0"/>
              <a:t>Not enough current </a:t>
            </a:r>
            <a:r>
              <a:rPr lang="en-GB" sz="2800" dirty="0" smtClean="0"/>
              <a:t>(350,000) or </a:t>
            </a:r>
            <a:r>
              <a:rPr lang="en-GB" sz="2800" dirty="0"/>
              <a:t>planned Land Professionals to support current </a:t>
            </a:r>
            <a:r>
              <a:rPr lang="en-GB" sz="2800" dirty="0" smtClean="0"/>
              <a:t>Land Administration System </a:t>
            </a:r>
            <a:r>
              <a:rPr lang="en-GB" sz="2800" dirty="0"/>
              <a:t>paradigm</a:t>
            </a:r>
          </a:p>
        </p:txBody>
      </p:sp>
    </p:spTree>
    <p:extLst>
      <p:ext uri="{BB962C8B-B14F-4D97-AF65-F5344CB8AC3E}">
        <p14:creationId xmlns:p14="http://schemas.microsoft.com/office/powerpoint/2010/main" val="34280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4704"/>
            <a:ext cx="8305800" cy="708688"/>
          </a:xfrm>
        </p:spPr>
        <p:txBody>
          <a:bodyPr anchor="t">
            <a:normAutofit/>
          </a:bodyPr>
          <a:lstStyle/>
          <a:p>
            <a:r>
              <a:rPr lang="en-GB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Perfect Storm of Change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10023"/>
            <a:ext cx="2133600" cy="365125"/>
          </a:xfrm>
        </p:spPr>
        <p:txBody>
          <a:bodyPr/>
          <a:lstStyle/>
          <a:p>
            <a:pPr>
              <a:defRPr/>
            </a:pPr>
            <a:fld id="{A2FF81D8-C658-4BED-A86C-EDC1FB60E42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51520" y="6376488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000" dirty="0"/>
              <a:t>Source: http://pixdaus.com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©Know Edge Ltd / RICS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0" t="19184" r="2350"/>
          <a:stretch/>
        </p:blipFill>
        <p:spPr bwMode="auto">
          <a:xfrm>
            <a:off x="174659" y="1463238"/>
            <a:ext cx="8753583" cy="491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231" y="162880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Urbanisation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6590" y="162880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Security of Tenure Chasm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6870" y="162880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Too Few Land Professionals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4394" y="234113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Navigation Satellite Systems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7160" y="2351244"/>
            <a:ext cx="1940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 Based Mapping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4862" y="2336686"/>
            <a:ext cx="185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Mobile Phones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231" y="3034130"/>
            <a:ext cx="242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 2.0 </a:t>
            </a:r>
            <a:b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 Networking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7010" y="302368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Spatially Enabled Society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1270" y="312646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Crowdsourcing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90500" y="5422400"/>
            <a:ext cx="8763000" cy="954107"/>
          </a:xfrm>
          <a:prstGeom prst="rect">
            <a:avLst/>
          </a:prstGeom>
          <a:solidFill>
            <a:schemeClr val="tx2">
              <a:lumMod val="60000"/>
              <a:lumOff val="40000"/>
              <a:alpha val="5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spAutoFit/>
          </a:bodyPr>
          <a:lstStyle>
            <a:lvl1pPr algn="l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28675" indent="-285750" algn="l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6663" indent="-228600" algn="l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44650" indent="-228600" algn="l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Can crowdsourcing support a partnership between Land Professionals and Citizens?</a:t>
            </a:r>
          </a:p>
        </p:txBody>
      </p:sp>
    </p:spTree>
    <p:extLst>
      <p:ext uri="{BB962C8B-B14F-4D97-AF65-F5344CB8AC3E}">
        <p14:creationId xmlns:p14="http://schemas.microsoft.com/office/powerpoint/2010/main" val="39349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9"/>
          <p:cNvSpPr txBox="1">
            <a:spLocks noChangeArrowheads="1"/>
          </p:cNvSpPr>
          <p:nvPr/>
        </p:nvSpPr>
        <p:spPr bwMode="auto">
          <a:xfrm>
            <a:off x="395536" y="908720"/>
            <a:ext cx="8640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Empowering Citizens to Engage with Land Administration</a:t>
            </a:r>
            <a:endParaRPr lang="en-US" sz="28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892" name="Rectangle 3"/>
          <p:cNvSpPr txBox="1">
            <a:spLocks noChangeArrowheads="1"/>
          </p:cNvSpPr>
          <p:nvPr/>
        </p:nvSpPr>
        <p:spPr bwMode="auto">
          <a:xfrm>
            <a:off x="485775" y="24384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latin typeface="Calibri" pitchFamily="34" charset="0"/>
              </a:rPr>
              <a:t>Accessing Customer Information Services 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latin typeface="Calibri" pitchFamily="34" charset="0"/>
              </a:rPr>
              <a:t>Recording Ownership Rights 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latin typeface="Calibri" pitchFamily="34" charset="0"/>
              </a:rPr>
              <a:t>Obtaining Title 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latin typeface="Calibri" pitchFamily="34" charset="0"/>
              </a:rPr>
              <a:t>Accessing Land Information 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sz="2800" dirty="0">
                <a:latin typeface="Calibri" pitchFamily="34" charset="0"/>
              </a:rPr>
              <a:t>Paying Mortgage Instalments </a:t>
            </a:r>
          </a:p>
          <a:p>
            <a:pPr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GB" sz="2800" dirty="0" smtClean="0">
                <a:latin typeface="Calibri" pitchFamily="34" charset="0"/>
              </a:rPr>
              <a:t>Participating </a:t>
            </a:r>
            <a:r>
              <a:rPr lang="en-GB" sz="2800" dirty="0">
                <a:latin typeface="Calibri" pitchFamily="34" charset="0"/>
              </a:rPr>
              <a:t>in Development Control / Planning </a:t>
            </a:r>
          </a:p>
        </p:txBody>
      </p:sp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485775" y="1616843"/>
            <a:ext cx="6957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GB" sz="2400" b="1" dirty="0"/>
              <a:t>Potential Mobile Land Administration Services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C0FFC-BA20-4B89-81AD-EE17FEE60DB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©Know Edge Ltd / RICS</a:t>
            </a:r>
            <a:endParaRPr lang="en-US"/>
          </a:p>
        </p:txBody>
      </p:sp>
      <p:pic>
        <p:nvPicPr>
          <p:cNvPr id="7" name="Picture 11" descr="apple_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5738" y="3284984"/>
            <a:ext cx="2179637" cy="1300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0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4C8B5258-9300-4BFE-A199-0961CED9E5A3}" type="slidenum">
              <a:rPr lang="en-GB"/>
              <a:pPr algn="ctr">
                <a:defRPr/>
              </a:pPr>
              <a:t>6</a:t>
            </a:fld>
            <a:endParaRPr lang="en-GB" dirty="0"/>
          </a:p>
        </p:txBody>
      </p:sp>
      <p:sp>
        <p:nvSpPr>
          <p:cNvPr id="5" name="Footer Placeholder 1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Know Edge Ltd</a:t>
            </a:r>
          </a:p>
        </p:txBody>
      </p:sp>
      <p:sp>
        <p:nvSpPr>
          <p:cNvPr id="6" name="Slide Number Placeholder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30D89340-1318-4CB1-91F4-A9C1DAB30D5D}" type="slidenum">
              <a:rPr lang="en-GB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GB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050" name="Picture 2" descr="C:\Users\User\Pictures\2011\Jordon 2011\IMG_4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Text Box 3"/>
          <p:cNvSpPr txBox="1">
            <a:spLocks noChangeArrowheads="1"/>
          </p:cNvSpPr>
          <p:nvPr/>
        </p:nvSpPr>
        <p:spPr bwMode="auto">
          <a:xfrm>
            <a:off x="457200" y="4797152"/>
            <a:ext cx="8458200" cy="1384995"/>
          </a:xfrm>
          <a:prstGeom prst="rect">
            <a:avLst/>
          </a:prstGeom>
          <a:solidFill>
            <a:schemeClr val="bg2">
              <a:alpha val="6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 smtClean="0"/>
              <a:t>Let’s try it and pilot it and make land </a:t>
            </a:r>
            <a:r>
              <a:rPr lang="en-GB" sz="2800" b="1" dirty="0"/>
              <a:t>administration </a:t>
            </a:r>
            <a:r>
              <a:rPr lang="en-GB" sz="2800" b="1" dirty="0" smtClean="0"/>
              <a:t>by the people for the people a distinctly 21</a:t>
            </a:r>
            <a:r>
              <a:rPr lang="en-GB" sz="2800" b="1" baseline="30000" dirty="0" smtClean="0"/>
              <a:t>st</a:t>
            </a:r>
            <a:r>
              <a:rPr lang="en-GB" sz="2800" b="1" dirty="0" smtClean="0"/>
              <a:t> Century phenomenon.</a:t>
            </a:r>
            <a:endParaRPr lang="en-GB" sz="2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©Know Edge Ltd / RICS</a:t>
            </a:r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61467" y="116632"/>
            <a:ext cx="8458200" cy="2908489"/>
          </a:xfrm>
          <a:prstGeom prst="rect">
            <a:avLst/>
          </a:prstGeom>
          <a:solidFill>
            <a:schemeClr val="bg2">
              <a:alpha val="6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 smtClean="0"/>
              <a:t>Greater security of tenure and more complete &amp; resilient land records.</a:t>
            </a:r>
          </a:p>
          <a:p>
            <a:pPr marL="457200" indent="-4572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 smtClean="0"/>
              <a:t>Citizens understand land rights issues and can participate in restitution process.</a:t>
            </a:r>
          </a:p>
          <a:p>
            <a:pPr marL="457200" indent="-4572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 smtClean="0"/>
              <a:t>Know where to place homeless people.</a:t>
            </a:r>
          </a:p>
          <a:p>
            <a:pPr marL="457200" indent="-4572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2800" dirty="0" smtClean="0"/>
              <a:t>Land administration less vulnerable to disasters.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9174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615</TotalTime>
  <Words>360</Words>
  <Application>Microsoft Office PowerPoint</Application>
  <PresentationFormat>On-screen Show (4:3)</PresentationFormat>
  <Paragraphs>61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PowerPoint Presentation</vt:lpstr>
      <vt:lpstr>Land and Vulnerability to Disaster</vt:lpstr>
      <vt:lpstr>Challenge to Land Administrators</vt:lpstr>
      <vt:lpstr>The Perfect Storm of Change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Crowdsourcing support of land administration</dc:title>
  <dc:creator>Robin McLaren</dc:creator>
  <cp:lastModifiedBy>Robin McLaren</cp:lastModifiedBy>
  <cp:revision>72</cp:revision>
  <dcterms:created xsi:type="dcterms:W3CDTF">2011-09-06T09:02:21Z</dcterms:created>
  <dcterms:modified xsi:type="dcterms:W3CDTF">2011-11-16T12:38:49Z</dcterms:modified>
</cp:coreProperties>
</file>