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307" r:id="rId3"/>
    <p:sldId id="319" r:id="rId4"/>
    <p:sldId id="312" r:id="rId5"/>
    <p:sldId id="313" r:id="rId6"/>
    <p:sldId id="317" r:id="rId7"/>
    <p:sldId id="299" r:id="rId8"/>
    <p:sldId id="314" r:id="rId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491" autoAdjust="0"/>
    <p:restoredTop sz="94660"/>
  </p:normalViewPr>
  <p:slideViewPr>
    <p:cSldViewPr>
      <p:cViewPr varScale="1">
        <p:scale>
          <a:sx n="84" d="100"/>
          <a:sy n="84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09.11.2015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2408" y="178694"/>
            <a:ext cx="4510376" cy="604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el 1"/>
          <p:cNvSpPr>
            <a:spLocks noGrp="1"/>
          </p:cNvSpPr>
          <p:nvPr>
            <p:ph type="title"/>
          </p:nvPr>
        </p:nvSpPr>
        <p:spPr>
          <a:xfrm>
            <a:off x="117475" y="431924"/>
            <a:ext cx="4383088" cy="1772940"/>
          </a:xfrm>
        </p:spPr>
        <p:txBody>
          <a:bodyPr/>
          <a:lstStyle/>
          <a:p>
            <a:r>
              <a:rPr lang="en-GB" altLang="en-US" dirty="0" smtClean="0"/>
              <a:t>International Working Group on Satellite based emergency Mapping – IWG-SEM</a:t>
            </a:r>
          </a:p>
        </p:txBody>
      </p:sp>
      <p:pic>
        <p:nvPicPr>
          <p:cNvPr id="13317" name="Picture 2" descr="http://www.zki.dlr.de/de/system/files/media/filefield/image/hohenka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16113"/>
            <a:ext cx="332263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Gewinkelte Verbindung 14"/>
          <p:cNvCxnSpPr/>
          <p:nvPr/>
        </p:nvCxnSpPr>
        <p:spPr>
          <a:xfrm>
            <a:off x="457200" y="4437063"/>
            <a:ext cx="4178300" cy="446087"/>
          </a:xfrm>
          <a:prstGeom prst="bentConnector3">
            <a:avLst>
              <a:gd name="adj1" fmla="val 56155"/>
            </a:avLst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916113"/>
            <a:ext cx="1036638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184525"/>
            <a:ext cx="13176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504056" y="450505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Harmonisation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Cooperation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Guidelines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Open to new </a:t>
            </a:r>
            <a:r>
              <a:rPr lang="en-GB" dirty="0" smtClean="0"/>
              <a:t>partners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Monthly </a:t>
            </a:r>
            <a:r>
              <a:rPr lang="en-GB" dirty="0" err="1" smtClean="0"/>
              <a:t>Telcos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Biannual Meetings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 </a:t>
            </a:r>
            <a:r>
              <a:rPr lang="en-GB" dirty="0" smtClean="0"/>
              <a:t>		          </a:t>
            </a:r>
            <a:r>
              <a:rPr lang="en-GB" b="1" dirty="0" smtClean="0"/>
              <a:t>www.iwg-sem.org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841" y="1018381"/>
            <a:ext cx="3003010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47"/>
          <a:stretch/>
        </p:blipFill>
        <p:spPr bwMode="auto">
          <a:xfrm>
            <a:off x="1691680" y="3715940"/>
            <a:ext cx="2088158" cy="5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5179">
            <a:off x="3576638" y="3859213"/>
            <a:ext cx="1525587" cy="216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4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68424"/>
            <a:ext cx="8412910" cy="666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-612576" y="7101408"/>
            <a:ext cx="7560440" cy="3960440"/>
          </a:xfr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0">
              <a:lnSpc>
                <a:spcPct val="150000"/>
              </a:lnSpc>
              <a:buNone/>
            </a:pPr>
            <a:r>
              <a:rPr lang="en-US" b="1" dirty="0"/>
              <a:t>IWG-SEM: mission statement:</a:t>
            </a:r>
            <a:br>
              <a:rPr lang="en-US" b="1" dirty="0"/>
            </a:br>
            <a:endParaRPr lang="en-US" b="1" dirty="0"/>
          </a:p>
          <a:p>
            <a:pPr marL="171450" indent="0">
              <a:lnSpc>
                <a:spcPct val="150000"/>
              </a:lnSpc>
              <a:buNone/>
            </a:pPr>
            <a:r>
              <a:rPr lang="en-GB" dirty="0"/>
              <a:t>“Establish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best practices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/>
              <a:t>between operational satellite based emergency mapping programs,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stimulate communication and collaboration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en-GB" dirty="0"/>
              <a:t> support the definition of emergency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mapping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guidelines</a:t>
            </a:r>
            <a:r>
              <a:rPr lang="en-GB" dirty="0"/>
              <a:t>, strengthen the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sharing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expertise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capacities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review relevant technical standards </a:t>
            </a:r>
            <a:r>
              <a:rPr lang="en-GB" dirty="0"/>
              <a:t>as well as</a:t>
            </a:r>
          </a:p>
          <a:p>
            <a:pPr marL="171450" indent="0">
              <a:lnSpc>
                <a:spcPct val="150000"/>
              </a:lnSpc>
              <a:buNone/>
            </a:pPr>
            <a:r>
              <a:rPr lang="en-GB" dirty="0"/>
              <a:t>protocols. Work with the appropriate organizations to define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professional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standards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/>
              <a:t>for emergency mapping”</a:t>
            </a:r>
            <a:endParaRPr lang="en-US" dirty="0"/>
          </a:p>
          <a:p>
            <a:pPr marL="171450" indent="0">
              <a:lnSpc>
                <a:spcPct val="150000"/>
              </a:lnSpc>
              <a:buNone/>
            </a:pPr>
            <a:endParaRPr lang="en-US" dirty="0"/>
          </a:p>
          <a:p>
            <a:pPr marL="17145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68425"/>
            <a:ext cx="7718425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3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268760"/>
            <a:ext cx="4662064" cy="4338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Define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fundamental principles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Establish  </a:t>
            </a:r>
            <a:r>
              <a:rPr lang="en-US" dirty="0"/>
              <a:t>a  procedure  for 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interactions  and  sharing  </a:t>
            </a:r>
            <a:r>
              <a:rPr lang="en-US" dirty="0"/>
              <a:t>of  data,  analysis  and </a:t>
            </a:r>
            <a:r>
              <a:rPr lang="en-US" dirty="0" smtClean="0"/>
              <a:t>mapping </a:t>
            </a:r>
            <a:r>
              <a:rPr lang="en-US" dirty="0"/>
              <a:t>results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Organize </a:t>
            </a:r>
            <a:r>
              <a:rPr lang="en-US" dirty="0"/>
              <a:t>mapping products,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templates and dissemination policies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Anticipate </a:t>
            </a:r>
            <a:r>
              <a:rPr lang="en-US" dirty="0"/>
              <a:t>problems of uncertainty in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Commit </a:t>
            </a:r>
            <a:r>
              <a:rPr lang="en-US" dirty="0"/>
              <a:t>to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assurance of capacity and qualification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Prepare </a:t>
            </a:r>
            <a:r>
              <a:rPr lang="en-US" dirty="0"/>
              <a:t>a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glossary</a:t>
            </a:r>
            <a:r>
              <a:rPr lang="en-US" dirty="0"/>
              <a:t>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emergency </a:t>
            </a:r>
            <a:r>
              <a:rPr lang="en-US" dirty="0"/>
              <a:t>mapping vocabulary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Mapping Guidelines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476672"/>
            <a:ext cx="3458657" cy="485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5179">
            <a:off x="4295559" y="4548231"/>
            <a:ext cx="1525587" cy="216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6371439" y="5517232"/>
            <a:ext cx="2021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36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1.0 =&gt; 2.0</a:t>
            </a:r>
            <a:endParaRPr lang="de-DE" sz="36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21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via </a:t>
            </a:r>
            <a:r>
              <a:rPr lang="en-US" dirty="0" err="1" smtClean="0"/>
              <a:t>GeoRSS</a:t>
            </a:r>
            <a:r>
              <a:rPr lang="en-US" dirty="0" smtClean="0"/>
              <a:t> when mapping activities start!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36" y="1340768"/>
            <a:ext cx="6164113" cy="460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hteck 1"/>
          <p:cNvSpPr/>
          <p:nvPr/>
        </p:nvSpPr>
        <p:spPr>
          <a:xfrm>
            <a:off x="7164288" y="5565390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EC/JRC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30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72000" cy="738187"/>
          </a:xfrm>
        </p:spPr>
        <p:txBody>
          <a:bodyPr/>
          <a:lstStyle/>
          <a:p>
            <a:r>
              <a:rPr lang="en-US" dirty="0" smtClean="0"/>
              <a:t>Aggregator to visualize SEM activities and need for coordination/cooperation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5724" y="1101522"/>
            <a:ext cx="5544616" cy="565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6876256" y="6381328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EC/JRC</a:t>
            </a: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5723" y="1093902"/>
            <a:ext cx="5544617" cy="56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707904" y="4077072"/>
            <a:ext cx="1008112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484784"/>
            <a:ext cx="8172000" cy="4338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Initial information </a:t>
            </a:r>
            <a:r>
              <a:rPr lang="en-US" sz="1600" dirty="0" smtClean="0"/>
              <a:t>e-mails among the group members only hours after the earthquake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Mutual information </a:t>
            </a:r>
            <a:r>
              <a:rPr lang="en-US" sz="1600" dirty="0" smtClean="0"/>
              <a:t>about major international activities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via dedicated IWG-SEM emergency mailing list </a:t>
            </a:r>
            <a:r>
              <a:rPr lang="en-US" sz="1600" dirty="0" smtClean="0"/>
              <a:t>and three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major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international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telecons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/>
              <a:t>with global participation. </a:t>
            </a:r>
          </a:p>
          <a:p>
            <a:pPr>
              <a:lnSpc>
                <a:spcPct val="130000"/>
              </a:lnSpc>
            </a:pPr>
            <a:r>
              <a:rPr lang="en-US" sz="1600" dirty="0" smtClean="0"/>
              <a:t>UN-SPIDER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gathering relevant information </a:t>
            </a:r>
            <a:r>
              <a:rPr lang="en-US" sz="1600" dirty="0" smtClean="0"/>
              <a:t>on satellite response on dedicated web page</a:t>
            </a: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Coordination with OSM  - ideas for in-depth cooperation in future</a:t>
            </a:r>
          </a:p>
          <a:p>
            <a:pPr>
              <a:lnSpc>
                <a:spcPct val="130000"/>
              </a:lnSpc>
            </a:pPr>
            <a:r>
              <a:rPr lang="en-US" sz="1600" dirty="0" smtClean="0"/>
              <a:t>Preparation of a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dedicated lessons learnt session </a:t>
            </a:r>
            <a:r>
              <a:rPr lang="en-US" sz="1600" dirty="0" smtClean="0"/>
              <a:t>at the Spring Meeting (End of May)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Ad-hoc cooperation Nepal:  April/May 2015</a:t>
            </a:r>
            <a:endParaRPr lang="en-US" dirty="0"/>
          </a:p>
        </p:txBody>
      </p:sp>
      <p:pic>
        <p:nvPicPr>
          <p:cNvPr id="5" name="Immagine 20"/>
          <p:cNvPicPr/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930" y="188640"/>
            <a:ext cx="108011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google.de/url?source=imglanding&amp;ct=img&amp;q=http://ichef.bbci.co.uk/news/624/media/images/82566000/jpg/_82566881_nepal_earthquake_624.jpg&amp;sa=X&amp;ei=XNBQVdvNIKGGywPX54GYBA&amp;ved=0CAkQ8wc4TQ&amp;usg=AFQjCNHbEyn21ii3H_HtviZQGhiFXwyB9w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142520"/>
            <a:ext cx="3253678" cy="17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pal earthquak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3673" y="5142520"/>
            <a:ext cx="2212290" cy="177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pal earthquak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5963" y="5142520"/>
            <a:ext cx="1976771" cy="17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pal earthquak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2735" y="5142520"/>
            <a:ext cx="1901265" cy="17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970010" y="5013175"/>
            <a:ext cx="215603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dirty="0" err="1" smtClean="0">
                <a:latin typeface="Arial" pitchFamily="34" charset="0"/>
                <a:cs typeface="Arial" pitchFamily="34" charset="0"/>
              </a:rPr>
              <a:t>Sources</a:t>
            </a:r>
            <a:r>
              <a:rPr lang="de-DE" sz="800" dirty="0" smtClean="0">
                <a:latin typeface="Arial" pitchFamily="34" charset="0"/>
                <a:cs typeface="Arial" pitchFamily="34" charset="0"/>
              </a:rPr>
              <a:t>: BBC, Reuters, Getty Images, Reuters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65825">
            <a:off x="5026196" y="3837493"/>
            <a:ext cx="1818870" cy="133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9617">
            <a:off x="1703997" y="3828216"/>
            <a:ext cx="2571273" cy="143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5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 each other </a:t>
            </a:r>
            <a:r>
              <a:rPr lang="en-US" dirty="0" smtClean="0"/>
              <a:t>about beginning SEM activations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Harmonize information </a:t>
            </a:r>
            <a:r>
              <a:rPr lang="en-US" dirty="0" smtClean="0"/>
              <a:t>about user requirements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Inform each other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about AOIs and type of analysis being done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Adjust, share, exchange AOIs and analysis </a:t>
            </a:r>
            <a:r>
              <a:rPr lang="en-US" dirty="0" smtClean="0"/>
              <a:t>results to the extent possible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 redundancy </a:t>
            </a:r>
            <a:r>
              <a:rPr lang="en-US" dirty="0" smtClean="0"/>
              <a:t>for cross-checking, validation, quality assurance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Avoid duplication </a:t>
            </a:r>
            <a:r>
              <a:rPr lang="en-US" dirty="0" smtClean="0"/>
              <a:t>or contradiction of information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Ensure best use </a:t>
            </a:r>
            <a:r>
              <a:rPr lang="en-US" dirty="0" smtClean="0"/>
              <a:t>of mapping capacities available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Help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global steering of satellite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tasking </a:t>
            </a:r>
            <a:r>
              <a:rPr lang="en-US" dirty="0" smtClean="0"/>
              <a:t>and data acquisition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Fuse information </a:t>
            </a:r>
            <a:r>
              <a:rPr lang="en-US" dirty="0" smtClean="0"/>
              <a:t>derived from SEM to be available for users on the ground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 in ad-hoc situations –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ideal world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5F50738E-8031-4E3E-8138-CA2D595639F0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271</Words>
  <Application>Microsoft Office PowerPoint</Application>
  <PresentationFormat>Bildschirmpräsentation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DLR-Präsentation 4:3 Englisch</vt:lpstr>
      <vt:lpstr>International Working Group on Satellite based emergency Mapping – IWG-SEM</vt:lpstr>
      <vt:lpstr>PowerPoint-Präsentation</vt:lpstr>
      <vt:lpstr>Emergency Mapping Guidelines</vt:lpstr>
      <vt:lpstr>Info via GeoRSS when mapping activities start!</vt:lpstr>
      <vt:lpstr>Aggregator to visualize SEM activities and need for coordination/cooperation</vt:lpstr>
      <vt:lpstr>Ad-hoc cooperation Nepal:  April/May 2015</vt:lpstr>
      <vt:lpstr>Cooperation in ad-hoc situations – ideal world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Voigt, Stefan</dc:creator>
  <cp:lastModifiedBy>Voigt, Stefan</cp:lastModifiedBy>
  <cp:revision>161</cp:revision>
  <cp:lastPrinted>2015-10-12T11:33:27Z</cp:lastPrinted>
  <dcterms:created xsi:type="dcterms:W3CDTF">2012-06-19T06:51:55Z</dcterms:created>
  <dcterms:modified xsi:type="dcterms:W3CDTF">2015-11-09T11:37:02Z</dcterms:modified>
</cp:coreProperties>
</file>